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87" r:id="rId6"/>
    <p:sldId id="283" r:id="rId7"/>
    <p:sldId id="284" r:id="rId8"/>
    <p:sldId id="285" r:id="rId9"/>
    <p:sldId id="288" r:id="rId10"/>
    <p:sldId id="286" r:id="rId11"/>
    <p:sldId id="277" r:id="rId12"/>
    <p:sldId id="259" r:id="rId13"/>
    <p:sldId id="262" r:id="rId14"/>
    <p:sldId id="278" r:id="rId15"/>
    <p:sldId id="280" r:id="rId16"/>
    <p:sldId id="279" r:id="rId17"/>
    <p:sldId id="281" r:id="rId18"/>
    <p:sldId id="282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1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24575,'4'-2'0,"-1"-1"0,0 1 0,1 0 0,0 0 0,-1 1 0,1-1 0,0 1 0,5-1 0,8-4 0,166-77 0,-109 49 0,1 2 0,119-32 0,73-34 0,-250 91 0,106-37 0,31-12 0,-56 18-1365,-81 31-5461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3:4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24575,'-1'4'0,"-1"-1"0,1 0 0,-1 0 0,1 0 0,-1 0 0,0 0 0,0 0 0,0 0 0,-1-1 0,1 1 0,0-1 0,-1 0 0,0 1 0,-5 2 0,0 1 0,-64 61 0,41-38 0,0 0 0,-62 40 0,89-66 0,-8 4 0,-1 1 0,-22 9 0,34-17 0,0 0 0,0 0 0,-1 1 0,1-1 0,0 1 0,0-1 0,0 1 0,0-1 0,0 1 0,0 0 0,0-1 0,0 1 0,0 0 0,0 0 0,0 0 0,1 0 0,-1 0 0,0 0 0,1 0 0,-1 0 0,0 0 0,1 0 0,-1 0 0,1 1 0,0-1 0,0 1 0,0-1 0,1 0 0,-1 0 0,0 0 0,1 0 0,-1 0 0,1 0 0,0 0 0,-1 0 0,1 0 0,0 0 0,0 0 0,-1 0 0,1 0 0,0 0 0,0-1 0,0 1 0,1 1 0,4 2 0,0-1 0,0 1 0,1-1 0,-1 0 0,1-1 0,13 4 0,150 12 0,-62-19 0,32 3 0,-137-2-85,1 0 0,-1 1-1,1 0 1,-1 0 0,1 0-1,-1 0 1,0 1 0,1-1-1,-1 1 1,0 0 0,0 0-1,0 0 1,0 0 0,-1 1-1,4 3 1,1 2-6741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3:5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5592 24575,'26'-33'0,"1"1"0,2 1 0,45-38 0,-18 17 0,-12 11 0,58-60 0,108-119 0,-128 137 0,101-88 0,-99 96 0,66-42 0,-103 83 0,-1-2 0,47-48 0,26-28 0,9-8 0,-10-18 0,-88 103 0,44-38 0,11-13 0,-59 57 0,2 0 0,0 2 0,2 1 0,62-40 0,-31 21 0,-48 34 0,0 1 0,1 0 0,1 1 0,0 0 0,18-7 0,7-1 0,-1-3 0,68-44 0,172-113 0,-119 68 0,118-75 0,-199 136 0,134-58 0,-141 77 0,84-39 0,9-9 0,-96 47 0,-2-2 0,72-48 0,-12 3 0,-10 8 0,141-85 0,-219 132 0,180-99 0,89-33 0,-71 40 0,12 0 0,-55 28 0,20-11 0,-58 28 0,22-10 0,225-69 0,-271 116 0,-82 22 0,91-33 0,124-67 0,-243 102 0,1 1 0,0 1 0,0 0 0,29-2 0,-25 5 0,0-2 0,-1-1 0,30-10 0,37-21 0,134-46 0,-202 76 0,248-78 0,-18-2 0,17-6 0,10-5 0,-106 39 0,-29 3 0,-71 25 0,146-38 0,-24 33 0,14-2 0,-108 7 0,-74 20 0,-1 2 0,2 1 0,46-5 0,-55 11 0,391-47 0,-329 37 0,0 4 0,1 3 0,113 9 0,-73 4 0,88 2 0,758-11 0,-737-16 0,-9 0 0,-73 9 0,17 0 0,-47 7 0,109 3 0,-127 5 0,54 2 0,-143-9 0,56 0 0,0 2 0,100 17 0,-124-9 0,57 9 0,-85-15 0,-1 0 0,22 8 0,-9-2 0,30 11 333,13 5-2031,-59-23-5128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3:5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24575,'-1'20'0,"-1"-1"0,-4 21 0,-2 6 0,-28 139 0,9-65 0,20-94 0,5-22 0,1 1 0,-1-1 0,1 0 0,0 1 0,0 0 0,0-1 0,1 1 0,0 0 0,0-1 0,1 10 0,-1-13 0,0 0 0,1-1 0,-1 1 0,1 0 0,-1 0 0,1 0 0,-1-1 0,1 1 0,0 0 0,-1 0 0,1-1 0,0 1 0,-1-1 0,1 1 0,0-1 0,0 1 0,0-1 0,-1 1 0,1-1 0,0 0 0,0 1 0,0-1 0,0 0 0,0 0 0,0 1 0,0-1 0,0 0 0,0 0 0,0 0 0,-1 0 0,1-1 0,0 1 0,0 0 0,0 0 0,0 0 0,0-1 0,0 1 0,0 0 0,0-1 0,-1 1 0,1-1 0,0 1 0,1-2 0,5-2 0,0-1 0,0 0 0,10-9 0,-14 11 0,34-32 0,-28 25 0,0 0 0,1 1 0,0 0 0,1 1 0,0 0 0,0 1 0,1 0 0,-1 1 0,16-6 0,0 2 0,0-2 0,47-29 0,-54 30 0,-5 3 43,0 1-1,1 1 0,-1 0 1,1 1-1,0 0 0,1 2 0,20-3 1,118 1-1346,-138 5 902,1 0-6425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4:0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5047 24575,'0'-5'0,"2"-1"0,-1 0 0,1 1 0,0-1 0,0 1 0,0 0 0,1-1 0,0 1 0,0 0 0,0 1 0,7-8 0,15-29 0,-19 31 0,0 0 0,0 1 0,1-1 0,0 2 0,1-1 0,0 1 0,1 0 0,17-13 0,-12 9 0,1 0 0,12-16 0,-4 2 0,2 0 0,34-28 0,-29 29 0,0-1 0,1 2 0,1 0 0,38-20 0,-41 28 0,-1-2 0,-1-1 0,38-34 0,66-76 0,-37 34 0,23-23 0,44-39 0,-122 123 0,1 2 0,60-37 0,2 10 0,70-45 0,-117 72 0,-40 24 0,-1 1 0,-1-2 0,15-11 0,154-140 0,64-55 0,-120 111 0,362-278 0,-242 233 0,-39 27 0,-132 77 0,-41 26 0,44-33 0,-38 16 0,-30 26 0,-1 1 0,2 0 0,-1 1 0,14-8 0,120-80 0,-99 62 0,73-39 0,-94 60 0,-3 1 0,1 2 0,0 0 0,37-11 0,38-3 0,70-19 0,-129 31 0,0-2 0,45-23 0,61-24 0,-35 16 0,5-2 0,46-26 0,6-3 0,143-117 0,-280 174 0,36-20 0,115-51 0,-95 50 0,102-38 0,27-13 0,-167 70 0,0 1 0,2 2 0,71-16 0,155-18 0,-225 48 0,-41 4 0,-1 0 0,0 0 0,0-1 0,0 0 0,0 0 0,-1-1 0,1 0 0,0-1 0,0 1 0,12-8 0,-12 6 0,0 0 0,1 0 0,-1 1 0,1 0 0,0 0 0,0 1 0,0 0 0,15-1 0,35-8 0,-37 4 0,25-8 0,0 2 0,76-11 0,-91 19 0,0-1 0,46-16 0,-33 8 0,-14 5 0,-1-1 0,54-26 0,-44 17 0,0 3 0,49-14 0,9-2 0,272-83 0,-333 105 0,184-43 0,-139 35 0,127-47 0,-83 21 0,233-44 0,-315 78 0,43-17 0,-46 13 0,51-10 0,3 7-682,184-6-1,-260 23-6143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4:1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24575,'0'5'0,"-1"0"0,0 0 0,0 0 0,-1 0 0,1 0 0,-1 0 0,0-1 0,-1 1 0,1-1 0,-1 0 0,0 1 0,0-1 0,-5 6 0,-15 21 0,16-18 0,0 0 0,0 0 0,2 0 0,-1 1 0,2-1 0,0 1 0,-3 20 0,-14 67 0,13-69 0,1 0 0,2 1 0,-1 37 0,6-68 0,0-1 0,0 1 0,-1 0 0,2-1 0,-1 1 0,0-1 0,0 1 0,0 0 0,1-1 0,-1 1 0,1-1 0,-1 1 0,1-1 0,0 1 0,-1-1 0,1 0 0,0 1 0,0-1 0,0 0 0,2 3 0,-1-4 0,0 1 0,-1-1 0,1 0 0,0 1 0,-1-1 0,1 0 0,0 0 0,0 0 0,-1 0 0,1 0 0,0 0 0,0-1 0,-1 1 0,1 0 0,0-1 0,-1 0 0,1 1 0,0-1 0,1-1 0,29-14 0,49-32 0,-59 33 0,0 2 0,2 0 0,-1 1 0,49-17 0,-9 13 0,-21 6 0,-1-2 0,-1-1 0,60-30 0,-80 33 0,1 1 0,-1 0 0,1 2 0,1 0 0,32-5 0,9-4-1365,-50 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1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24575,'3'0'0,"12"-1"0,0 2 0,0-1 0,0 2 0,0 0 0,25 7 0,203 98 0,-203-87 0,50 31 0,-68-37 0,1-1 0,0 0 0,1-2 0,48 16 0,-9-7 0,-1 2 0,87 45 0,-122-57-341,2 0 0,-1-2-1,55 9 1,-70-15-6485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1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24575,'96'-7'0,"-27"0"0,3 4 0,117-8 0,160 3 0,-34 3 0,160-5-234,-367 10-897,-94 0-5695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2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24575,'35'-2'0,"1"-1"0,50-13 0,-20 4 0,242-20 0,-299 31 0,898-18-265,-710 19-835,-174 0-5726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2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24575,'81'0'0,"636"-10"0,-57 2-16,-447 9-1333,-198-1-5477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2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24575,'1604'0'-1365,"-1589"0"-5461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3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24575,'15'1'0,"0"0"0,0 1 0,0 1 0,0 0 0,17 6 0,72 33 0,-7-3 0,-59-28 0,0-2 0,60 8 0,79-3 0,23 3 0,34 4 0,37 6 0,-235-22-1365,-21-4-5461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5:21:3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1 386 24575,'3'-1'0,"0"0"0,1 1 0,-1-1 0,0-1 0,0 1 0,0 0 0,0-1 0,0 0 0,4-2 0,9-5 0,11-3 0,1 2 0,1 1 0,55-10 0,93-2 0,-37 7 0,-22 0 0,68-12 0,-119 14 0,97-20 0,-132 23 0,0 0 0,60-28 0,195-94-1365,-270 125-5461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6:33:3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1537 24575,'42'-23'0,"49"-36"0,-38 23 0,26-15 0,2 4 0,170-73 0,-192 102 0,1 2 0,85-11 0,-22 5 0,479-130 0,-483 114 0,104-37 0,364-130 0,19 55 0,-354 79 0,-27 5 0,281-34 0,-320 62 0,-66 13 0,42-11 0,116-19 0,-66 30 0,73-9 0,268-13 0,2 46 0,-256 4 0,-165-4 0,289 8 0,-219 23 0,-24-2 0,-90-19 0,0 4 0,-2 4 0,0 4 0,132 50 0,51 14 0,-182-61 0,155 65 0,-181-62 205,-38-17-519,0 0 0,-1 2 0,-1 1 0,30 21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F0F54-AB7A-3243-4E5D-47EFDB7DA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34059D-9E6D-DF19-5B9C-BC0630898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A42E52-7681-9BE4-EF1B-850B0A68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8A46F-B800-5E23-65BB-96595259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8ED16-D286-E769-D595-5846BF61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34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6BE9-BA4D-07D8-E41D-60BE580F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6472F5-4E95-1CBF-56BB-B573F5BCB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DA840-723D-C8DE-BDA2-5FD52343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F4067-1E44-6E0E-466F-12A520DE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DD9C7-A853-20E1-13E5-8C7032AD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0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68FBA5-1434-87F9-4661-382FFB8A4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B05C7E-A241-D265-E071-4210EF870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0FDEF-866B-E43D-9B05-31BEA07A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5615F-B2CA-69A1-4375-72961F93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F9359-65C2-DEDC-F861-0CEAE5B7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4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E8C43-A978-47C5-036C-090FD0A9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31101-FD9D-C404-FC99-55EC1A490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81E2E-17C0-6C20-1242-CC0EF919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A509E-22EE-60AC-6FAD-5F8D48DF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186EC-3EBA-BA7F-A841-12FA2DE2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40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AE072-2C7F-6F2F-802D-051BABD0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9EFA0-0E3C-14C7-435C-DA7FF8819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F570E-ABB5-62A4-47EB-C34B653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01D95-DE88-6EDB-EE4B-57FB30E6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1E71C-A5CC-F92A-01BE-74490388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0F156-AC36-62F0-4EA1-F151D4E2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0CDF7-2C06-600B-23C3-87E8FF130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0B5BD5-ECC0-97CF-4622-478BF9F9B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E6C80-2622-36B7-B5F6-8D6834FA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A1E43-18B4-DD39-9D0E-024078AA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599E9D-3B76-DF8C-36BC-20BD1D60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5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4C1A0-8D01-B584-676C-7B4B1A53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8E53A-7F58-58A3-D916-899A9DA36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84590F-4777-E961-C3DA-1AB4DC104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E068CF-20D5-EBE1-04C3-8568EE8FE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FCAD7A-C556-9226-3F9E-A57B1131A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BE981D-13EB-D2CD-EDB2-DC5D5AD8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3F4BD9-7904-D2BD-927B-E4C2B558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AE3576-98D4-8BC5-53B1-0E33808C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9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ED0C-3BCF-D20A-625B-DA9C2195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3AEB22-686E-5488-B262-8986CF87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0C4A9B-0DC2-9D83-31B5-3C7AA936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4AFB08-0DEB-49E5-AA02-2303BA6C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8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363365-B534-C5C3-9FB0-6EEFFBEE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9C1504-3FA5-9A20-8907-60712696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80B9D4-F2EE-F0A8-EB32-C8873C75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17A59-033B-0C87-96AB-CD26F35F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CA2BC-B3B7-E784-18F2-489A63AB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F93CD-B28D-26D4-6B78-9F74F589E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F1BA46-0478-3CD1-8A6A-21BEF3C7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1CA477-C304-7A52-2C4B-DA974D60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0075C1-43EA-5DEA-0571-A8CAD4AD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719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26DB-59F9-1AF3-7113-A928286D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8B8EB6-689D-3DE1-96BF-8CB0A237F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1FE9CC-1ED0-4301-8D03-7FB5B7FDB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DEB4D-0F40-F049-F408-5804E7DC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2AC8D-D52A-F450-3D1F-844B4B47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766ADF-BA5B-E751-6264-0BEF4E7B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3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100F44-8A82-A8D6-FB58-E13D6A91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95A8B-AE51-9596-D8A6-F3BD8E772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C5CB7-7C82-5BDF-FDD1-D148AFF6A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9B59-A00E-4B15-9E45-B1B867FC647E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C4D00-3BAC-FC47-EB64-D442E1C38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EC4B4-B76B-22CA-2E10-191C2241B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D0758-2A51-4D27-89AB-FDF68A4A7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6.xml"/><Relationship Id="rId1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9.png"/><Relationship Id="rId17" Type="http://schemas.openxmlformats.org/officeDocument/2006/relationships/customXml" Target="../ink/ink8.xml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4.xml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56.png"/><Relationship Id="rId18" Type="http://schemas.openxmlformats.org/officeDocument/2006/relationships/customXml" Target="../ink/ink14.xm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customXml" Target="../ink/ink11.xml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customXml" Target="../ink/ink13.xml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customXml" Target="../ink/ink10.xml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2CED4F-99CB-71A2-DCDD-C59BACEB06E7}"/>
              </a:ext>
            </a:extLst>
          </p:cNvPr>
          <p:cNvSpPr txBox="1"/>
          <p:nvPr/>
        </p:nvSpPr>
        <p:spPr>
          <a:xfrm>
            <a:off x="3913584" y="2571751"/>
            <a:ext cx="4364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自旋解耦文献调研报告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B7314-E0D0-F22C-77D4-F639B3DF2B8D}"/>
              </a:ext>
            </a:extLst>
          </p:cNvPr>
          <p:cNvSpPr txBox="1"/>
          <p:nvPr/>
        </p:nvSpPr>
        <p:spPr>
          <a:xfrm>
            <a:off x="5303042" y="3715763"/>
            <a:ext cx="158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刘润泽</a:t>
            </a:r>
            <a:endParaRPr lang="en-US" altLang="zh-CN" dirty="0"/>
          </a:p>
          <a:p>
            <a:pPr algn="ctr"/>
            <a:r>
              <a:rPr lang="en-US" altLang="zh-CN" dirty="0"/>
              <a:t>23/10/14</a:t>
            </a:r>
          </a:p>
        </p:txBody>
      </p:sp>
    </p:spTree>
    <p:extLst>
      <p:ext uri="{BB962C8B-B14F-4D97-AF65-F5344CB8AC3E}">
        <p14:creationId xmlns:p14="http://schemas.microsoft.com/office/powerpoint/2010/main" val="13171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6D7AC-40AD-E69E-70A1-71D843ED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8" y="1552877"/>
            <a:ext cx="4890724" cy="28328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467040-E189-74DE-B90C-09B844C0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59" y="5133959"/>
            <a:ext cx="9941798" cy="10377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D0100A-049B-FD8B-2256-874D3FFF3590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EE49E4-A2FF-3780-B61E-382CFC42B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75" y="1415880"/>
            <a:ext cx="5657838" cy="31067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2CD3E8-4516-CACE-0421-DF0557828948}"/>
              </a:ext>
            </a:extLst>
          </p:cNvPr>
          <p:cNvSpPr txBox="1"/>
          <p:nvPr/>
        </p:nvSpPr>
        <p:spPr>
          <a:xfrm>
            <a:off x="7861385" y="104654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比较方形与椭圆型纳米柱的性能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1D82DB-C819-6798-5AD1-5385A036854D}"/>
              </a:ext>
            </a:extLst>
          </p:cNvPr>
          <p:cNvSpPr txBox="1"/>
          <p:nvPr/>
        </p:nvSpPr>
        <p:spPr>
          <a:xfrm>
            <a:off x="1649806" y="10465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有两个正交对称轴的微元结构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0FC46B-1CEC-F23E-34BF-3A4CCA473D34}"/>
                  </a:ext>
                </a:extLst>
              </p:cNvPr>
              <p:cNvSpPr txBox="1"/>
              <p:nvPr/>
            </p:nvSpPr>
            <p:spPr>
              <a:xfrm>
                <a:off x="6478710" y="1562915"/>
                <a:ext cx="8653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/>
                  <a:t>X</a:t>
                </a:r>
                <a:r>
                  <a:rPr lang="zh-CN" altLang="en-US" sz="1050" b="1" dirty="0"/>
                  <a:t>偏振入射，</a:t>
                </a:r>
                <a:endParaRPr lang="en-US" altLang="zh-CN" sz="1050" b="1" dirty="0"/>
              </a:p>
              <a:p>
                <a:r>
                  <a:rPr lang="zh-CN" altLang="en-US" sz="1050" b="1" dirty="0"/>
                  <a:t>图中为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altLang="zh-CN" sz="105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zh-CN" altLang="en-US" sz="105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0FC46B-1CEC-F23E-34BF-3A4CCA473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10" y="1562915"/>
                <a:ext cx="865305" cy="415498"/>
              </a:xfrm>
              <a:prstGeom prst="rect">
                <a:avLst/>
              </a:prstGeom>
              <a:blipFill>
                <a:blip r:embed="rId5"/>
                <a:stretch>
                  <a:fillRect r="-6338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67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58A413-7D51-8E36-5F8E-A54EA84A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2" y="1509680"/>
            <a:ext cx="3165123" cy="48407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01C9A7-3B74-748D-3AA6-8B0CCC6BE3CD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D3B404-579F-7493-BCA3-233AAA85B2EB}"/>
              </a:ext>
            </a:extLst>
          </p:cNvPr>
          <p:cNvSpPr txBox="1"/>
          <p:nvPr/>
        </p:nvSpPr>
        <p:spPr>
          <a:xfrm>
            <a:off x="1502513" y="988044"/>
            <a:ext cx="189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全息实验效果图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E9715F-F0CA-EBF3-4486-FAFBAA5E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7" y="1498808"/>
            <a:ext cx="5639090" cy="4851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E56C31-FCF1-EBD8-E12C-E7870FB802E3}"/>
              </a:ext>
            </a:extLst>
          </p:cNvPr>
          <p:cNvSpPr txBox="1"/>
          <p:nvPr/>
        </p:nvSpPr>
        <p:spPr>
          <a:xfrm>
            <a:off x="6170476" y="941592"/>
            <a:ext cx="502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不同的正交偏振态入射（不局限于圆偏和线偏）</a:t>
            </a:r>
            <a:endParaRPr lang="en-US" altLang="zh-CN" b="1" dirty="0"/>
          </a:p>
          <a:p>
            <a:r>
              <a:rPr lang="zh-CN" altLang="en-US" b="1" dirty="0"/>
              <a:t>对正交态编码不同的相位梯度，实现分束器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F443EF-3FBD-C3DD-D54B-B4B87A93CFDF}"/>
              </a:ext>
            </a:extLst>
          </p:cNvPr>
          <p:cNvSpPr/>
          <p:nvPr/>
        </p:nvSpPr>
        <p:spPr>
          <a:xfrm>
            <a:off x="5995763" y="3921487"/>
            <a:ext cx="2804569" cy="12028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B56937-C00D-C0CC-DA9F-2DC256CAFC13}"/>
              </a:ext>
            </a:extLst>
          </p:cNvPr>
          <p:cNvSpPr txBox="1"/>
          <p:nvPr/>
        </p:nvSpPr>
        <p:spPr>
          <a:xfrm>
            <a:off x="4955229" y="4306229"/>
            <a:ext cx="1040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正交偏振态在庞加莱球上处于</a:t>
            </a:r>
            <a:r>
              <a:rPr lang="zh-CN" altLang="en-US" sz="1400" b="1" dirty="0">
                <a:solidFill>
                  <a:srgbClr val="FF0000"/>
                </a:solidFill>
              </a:rPr>
              <a:t>对角点</a:t>
            </a:r>
          </a:p>
        </p:txBody>
      </p:sp>
    </p:spTree>
    <p:extLst>
      <p:ext uri="{BB962C8B-B14F-4D97-AF65-F5344CB8AC3E}">
        <p14:creationId xmlns:p14="http://schemas.microsoft.com/office/powerpoint/2010/main" val="378393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246D2C-C8B6-A018-700E-66789713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4" y="1089343"/>
            <a:ext cx="6959645" cy="49897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77F733-FA24-3F74-EF57-F03D868B8EE0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DCEE3B-D99F-0437-1F64-B657AC83779D}"/>
              </a:ext>
            </a:extLst>
          </p:cNvPr>
          <p:cNvSpPr txBox="1"/>
          <p:nvPr/>
        </p:nvSpPr>
        <p:spPr>
          <a:xfrm>
            <a:off x="760978" y="1608029"/>
            <a:ext cx="16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A41241-C7CC-7CC4-931D-CC139CA0FFB0}"/>
              </a:ext>
            </a:extLst>
          </p:cNvPr>
          <p:cNvSpPr txBox="1"/>
          <p:nvPr/>
        </p:nvSpPr>
        <p:spPr>
          <a:xfrm>
            <a:off x="1405352" y="1608029"/>
            <a:ext cx="3510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先前的超构表面全息通过调制入射光波的相位，进而在傅里叶平面上实现对应的全息图，这样最终的透射效果还会被后面的傅里叶透镜影响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90D5965-DBE6-933E-3964-AF7ADBEEB159}"/>
              </a:ext>
            </a:extLst>
          </p:cNvPr>
          <p:cNvCxnSpPr/>
          <p:nvPr/>
        </p:nvCxnSpPr>
        <p:spPr>
          <a:xfrm>
            <a:off x="3534864" y="3236534"/>
            <a:ext cx="0" cy="7180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E275256-AFD2-8475-D87C-47DECF7C168A}"/>
              </a:ext>
            </a:extLst>
          </p:cNvPr>
          <p:cNvSpPr/>
          <p:nvPr/>
        </p:nvSpPr>
        <p:spPr>
          <a:xfrm>
            <a:off x="2638874" y="3236534"/>
            <a:ext cx="45719" cy="71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888BF3-A7DA-9171-6A8C-73299FC5947F}"/>
              </a:ext>
            </a:extLst>
          </p:cNvPr>
          <p:cNvSpPr/>
          <p:nvPr/>
        </p:nvSpPr>
        <p:spPr>
          <a:xfrm>
            <a:off x="4394032" y="3236534"/>
            <a:ext cx="294564" cy="718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5CB64A-C726-F491-463C-EFC52198B446}"/>
              </a:ext>
            </a:extLst>
          </p:cNvPr>
          <p:cNvSpPr/>
          <p:nvPr/>
        </p:nvSpPr>
        <p:spPr>
          <a:xfrm>
            <a:off x="779389" y="3502722"/>
            <a:ext cx="503228" cy="185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F6AE28-F20A-D02D-14B3-A1DAC8ED8CC0}"/>
              </a:ext>
            </a:extLst>
          </p:cNvPr>
          <p:cNvCxnSpPr/>
          <p:nvPr/>
        </p:nvCxnSpPr>
        <p:spPr>
          <a:xfrm>
            <a:off x="1827780" y="3236534"/>
            <a:ext cx="0" cy="7180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2E633B-0D8A-5BA2-2E65-56B34896AA6F}"/>
              </a:ext>
            </a:extLst>
          </p:cNvPr>
          <p:cNvGrpSpPr/>
          <p:nvPr/>
        </p:nvGrpSpPr>
        <p:grpSpPr>
          <a:xfrm>
            <a:off x="1319278" y="3408879"/>
            <a:ext cx="452880" cy="359280"/>
            <a:chOff x="797639" y="3408879"/>
            <a:chExt cx="4528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01116D3-0D01-44E5-9368-A62854BF5654}"/>
                    </a:ext>
                  </a:extLst>
                </p14:cNvPr>
                <p14:cNvContentPartPr/>
                <p14:nvPr/>
              </p14:nvContentPartPr>
              <p14:xfrm>
                <a:off x="797639" y="3408879"/>
                <a:ext cx="452880" cy="175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01116D3-0D01-44E5-9368-A62854BF56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8639" y="3399879"/>
                  <a:ext cx="470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58977DB-2170-910F-85C6-847D7EBEC5AF}"/>
                    </a:ext>
                  </a:extLst>
                </p14:cNvPr>
                <p14:cNvContentPartPr/>
                <p14:nvPr/>
              </p14:nvContentPartPr>
              <p14:xfrm>
                <a:off x="809879" y="3614439"/>
                <a:ext cx="399240" cy="153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58977DB-2170-910F-85C6-847D7EBEC5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879" y="3605439"/>
                  <a:ext cx="4168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C1DE0856-FED5-2DC0-B3EF-BB6F1F3ED636}"/>
                  </a:ext>
                </a:extLst>
              </p14:cNvPr>
              <p14:cNvContentPartPr/>
              <p14:nvPr/>
            </p14:nvContentPartPr>
            <p14:xfrm>
              <a:off x="1914718" y="3399519"/>
              <a:ext cx="607680" cy="187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C1DE0856-FED5-2DC0-B3EF-BB6F1F3ED6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5718" y="3390879"/>
                <a:ext cx="625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F32B9D8F-032A-579D-6CCE-B8243F6BACD3}"/>
                  </a:ext>
                </a:extLst>
              </p14:cNvPr>
              <p14:cNvContentPartPr/>
              <p14:nvPr/>
            </p14:nvContentPartPr>
            <p14:xfrm>
              <a:off x="1975918" y="3767799"/>
              <a:ext cx="600480" cy="313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F32B9D8F-032A-579D-6CCE-B8243F6BAC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6918" y="3759159"/>
                <a:ext cx="618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D65E566-C5C6-C813-592D-9CAF4FAFED04}"/>
                  </a:ext>
                </a:extLst>
              </p14:cNvPr>
              <p14:cNvContentPartPr/>
              <p14:nvPr/>
            </p14:nvContentPartPr>
            <p14:xfrm>
              <a:off x="2743078" y="3368559"/>
              <a:ext cx="607320" cy="68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D65E566-C5C6-C813-592D-9CAF4FAFED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34078" y="3359919"/>
                <a:ext cx="624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4BC83D50-8B6B-3220-4351-F64293DD03DF}"/>
                  </a:ext>
                </a:extLst>
              </p14:cNvPr>
              <p14:cNvContentPartPr/>
              <p14:nvPr/>
            </p14:nvContentPartPr>
            <p14:xfrm>
              <a:off x="2767558" y="3792279"/>
              <a:ext cx="58320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4BC83D50-8B6B-3220-4351-F64293DD03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58918" y="3783639"/>
                <a:ext cx="60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0387328-884B-89DC-61FF-74E803E19E40}"/>
                  </a:ext>
                </a:extLst>
              </p14:cNvPr>
              <p14:cNvContentPartPr/>
              <p14:nvPr/>
            </p14:nvContentPartPr>
            <p14:xfrm>
              <a:off x="3712558" y="3350559"/>
              <a:ext cx="509760" cy="7992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0387328-884B-89DC-61FF-74E803E19E4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03918" y="3341559"/>
                <a:ext cx="527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69147210-040B-10F4-9D02-7F71881C0A10}"/>
                  </a:ext>
                </a:extLst>
              </p14:cNvPr>
              <p14:cNvContentPartPr/>
              <p14:nvPr/>
            </p14:nvContentPartPr>
            <p14:xfrm>
              <a:off x="3730918" y="3665919"/>
              <a:ext cx="551520" cy="1389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69147210-040B-10F4-9D02-7F71881C0A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22278" y="3657279"/>
                <a:ext cx="56916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4FF3E5CC-A33C-E8D3-3352-457904213325}"/>
              </a:ext>
            </a:extLst>
          </p:cNvPr>
          <p:cNvSpPr txBox="1"/>
          <p:nvPr/>
        </p:nvSpPr>
        <p:spPr>
          <a:xfrm>
            <a:off x="2228293" y="4071019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92F624-44D1-3932-9142-43D1151334D9}"/>
              </a:ext>
            </a:extLst>
          </p:cNvPr>
          <p:cNvSpPr txBox="1"/>
          <p:nvPr/>
        </p:nvSpPr>
        <p:spPr>
          <a:xfrm>
            <a:off x="1310332" y="4062570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Collimating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E61CD8-B881-EA99-48F6-3FC8E30BB9B1}"/>
              </a:ext>
            </a:extLst>
          </p:cNvPr>
          <p:cNvSpPr txBox="1"/>
          <p:nvPr/>
        </p:nvSpPr>
        <p:spPr>
          <a:xfrm>
            <a:off x="3215706" y="4064185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2425F5-23D8-DBB4-51F9-0D22F27A14A1}"/>
              </a:ext>
            </a:extLst>
          </p:cNvPr>
          <p:cNvSpPr txBox="1"/>
          <p:nvPr/>
        </p:nvSpPr>
        <p:spPr>
          <a:xfrm>
            <a:off x="1320831" y="4633868"/>
            <a:ext cx="34766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为了直接对正交偏振态的</a:t>
            </a:r>
            <a:r>
              <a:rPr lang="zh-CN" altLang="en-US" sz="1600" b="1" dirty="0">
                <a:solidFill>
                  <a:srgbClr val="FF0000"/>
                </a:solidFill>
              </a:rPr>
              <a:t>振幅</a:t>
            </a:r>
            <a:r>
              <a:rPr lang="zh-CN" altLang="en-US" sz="1600" dirty="0"/>
              <a:t>进行独立调制，借助</a:t>
            </a:r>
            <a:r>
              <a:rPr lang="zh-CN" altLang="en-US" sz="1600" b="1" dirty="0">
                <a:solidFill>
                  <a:srgbClr val="FF0000"/>
                </a:solidFill>
              </a:rPr>
              <a:t>不同微元相位差与振幅之间的映射关系</a:t>
            </a:r>
            <a:r>
              <a:rPr lang="zh-CN" altLang="en-US" sz="1600" dirty="0"/>
              <a:t>来实现该目标，如此便无需后面的傅里叶透镜，超构表面</a:t>
            </a:r>
            <a:r>
              <a:rPr lang="zh-CN" altLang="en-US" sz="1600" b="1" dirty="0"/>
              <a:t>直接的透射场</a:t>
            </a:r>
            <a:r>
              <a:rPr lang="zh-CN" altLang="en-US" sz="1600" dirty="0"/>
              <a:t>便是所需要的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884A91-9EE2-7B3B-1579-E3A57B5F2F7C}"/>
              </a:ext>
            </a:extLst>
          </p:cNvPr>
          <p:cNvSpPr txBox="1"/>
          <p:nvPr/>
        </p:nvSpPr>
        <p:spPr>
          <a:xfrm>
            <a:off x="4222318" y="4108442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2C4FF5-F77F-BB75-641D-889862EBEF63}"/>
              </a:ext>
            </a:extLst>
          </p:cNvPr>
          <p:cNvSpPr txBox="1"/>
          <p:nvPr/>
        </p:nvSpPr>
        <p:spPr>
          <a:xfrm>
            <a:off x="793390" y="401640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163402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68F86AA-5C62-CB81-3CCB-0630654EA2F1}"/>
              </a:ext>
            </a:extLst>
          </p:cNvPr>
          <p:cNvSpPr/>
          <p:nvPr/>
        </p:nvSpPr>
        <p:spPr>
          <a:xfrm>
            <a:off x="7609772" y="2886006"/>
            <a:ext cx="3872392" cy="3195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FBE027-AFE2-EDF3-0F3E-A7D4F164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99" y="1536659"/>
            <a:ext cx="2533780" cy="876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8B881-94E3-EF65-54CC-AA9602BA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99" y="2886006"/>
            <a:ext cx="2775093" cy="260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52989E-4434-F308-A688-5F3B0340B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82" y="3765985"/>
            <a:ext cx="3994355" cy="920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3F0CFD-7350-1D08-507E-45673383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248" y="5203030"/>
            <a:ext cx="2870348" cy="260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FB1D4F-F6EE-D265-B095-46BF1DE0D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505" y="3109280"/>
            <a:ext cx="2152761" cy="2921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B90F1E-8DAF-21EA-99FF-9E2138B1F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023" y="3599724"/>
            <a:ext cx="2387723" cy="2159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9F105D-E5FA-BC1B-8219-A05F820A3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626" y="268203"/>
            <a:ext cx="4216617" cy="22035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54E206-C414-7A43-6BB1-136AE9F36956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75FB2-54CD-5A32-731F-2FA5E7CA6168}"/>
              </a:ext>
            </a:extLst>
          </p:cNvPr>
          <p:cNvSpPr txBox="1"/>
          <p:nvPr/>
        </p:nvSpPr>
        <p:spPr>
          <a:xfrm>
            <a:off x="1031757" y="15734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两结构微元造成的</a:t>
            </a:r>
            <a:endParaRPr lang="en-US" altLang="zh-CN" dirty="0"/>
          </a:p>
          <a:p>
            <a:pPr algn="ctr"/>
            <a:r>
              <a:rPr lang="zh-CN" altLang="en-US" dirty="0"/>
              <a:t>光场</a:t>
            </a:r>
            <a:r>
              <a:rPr lang="zh-CN" altLang="en-US" b="1" dirty="0"/>
              <a:t>相位</a:t>
            </a:r>
            <a:r>
              <a:rPr lang="zh-CN" altLang="en-US" dirty="0"/>
              <a:t>调制效应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4E9338-9B9D-68A0-13A4-530881AE02F1}"/>
              </a:ext>
            </a:extLst>
          </p:cNvPr>
          <p:cNvSpPr txBox="1"/>
          <p:nvPr/>
        </p:nvSpPr>
        <p:spPr>
          <a:xfrm>
            <a:off x="1031757" y="28860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微元结构总透射场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5CBCF5-C1FC-2919-B1EB-6D185CAE0D4A}"/>
              </a:ext>
            </a:extLst>
          </p:cNvPr>
          <p:cNvSpPr txBox="1"/>
          <p:nvPr/>
        </p:nvSpPr>
        <p:spPr>
          <a:xfrm>
            <a:off x="1245794" y="39828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透射场强度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C36E3F-8BEB-71A9-66BF-0DB97087A8C1}"/>
              </a:ext>
            </a:extLst>
          </p:cNvPr>
          <p:cNvSpPr txBox="1"/>
          <p:nvPr/>
        </p:nvSpPr>
        <p:spPr>
          <a:xfrm>
            <a:off x="7890246" y="4102839"/>
            <a:ext cx="3425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由此可知不同</a:t>
            </a:r>
            <a:r>
              <a:rPr lang="zh-CN" altLang="en-US" b="1" dirty="0">
                <a:solidFill>
                  <a:srgbClr val="FF0000"/>
                </a:solidFill>
              </a:rPr>
              <a:t>微元透射相位差</a:t>
            </a:r>
            <a:r>
              <a:rPr lang="zh-CN" altLang="en-US" b="1" dirty="0">
                <a:solidFill>
                  <a:schemeClr val="bg1"/>
                </a:solidFill>
              </a:rPr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总强度</a:t>
            </a:r>
            <a:r>
              <a:rPr lang="zh-CN" altLang="en-US" b="1" dirty="0">
                <a:solidFill>
                  <a:schemeClr val="bg1"/>
                </a:solidFill>
              </a:rPr>
              <a:t>之间存在映射关系，即可以通过该相位差的任意控制来对总强度来进行调制</a:t>
            </a:r>
          </a:p>
        </p:txBody>
      </p:sp>
    </p:spTree>
    <p:extLst>
      <p:ext uri="{BB962C8B-B14F-4D97-AF65-F5344CB8AC3E}">
        <p14:creationId xmlns:p14="http://schemas.microsoft.com/office/powerpoint/2010/main" val="371995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28216-C5B1-73EC-8D63-938587F9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99" y="1025236"/>
            <a:ext cx="812842" cy="2857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2F9770-4590-2B8D-939E-A57395FB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81" y="1025236"/>
            <a:ext cx="806491" cy="279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0B71C3-B371-79E4-C4BD-BFB0FAF1A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30" y="1666863"/>
            <a:ext cx="2165461" cy="266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81CDAA-19B4-2BF1-AFE3-6322A20C1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285" y="2263357"/>
            <a:ext cx="977950" cy="254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97FB63-0013-2400-BBD0-3E471F4F8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625" y="2847150"/>
            <a:ext cx="2343270" cy="2540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C22090-1AF9-E30B-EC62-D59A51AA1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071" y="3333194"/>
            <a:ext cx="2336920" cy="2857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3B5AF6-F8D1-4648-CB90-766AD0FE9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628" y="3780019"/>
            <a:ext cx="3333921" cy="8636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DB5614-B6F9-CD62-1635-67C4C4109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7958" y="4804723"/>
            <a:ext cx="7531487" cy="7937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D6140C-4BAC-0233-7F58-6C2EA024359B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5728C7-F8B1-0E87-A65A-20F7BF3A70AD}"/>
              </a:ext>
            </a:extLst>
          </p:cNvPr>
          <p:cNvSpPr/>
          <p:nvPr/>
        </p:nvSpPr>
        <p:spPr>
          <a:xfrm>
            <a:off x="4485246" y="899460"/>
            <a:ext cx="2804569" cy="17866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7DE891-35D5-B6D9-0D80-52BE385B2005}"/>
              </a:ext>
            </a:extLst>
          </p:cNvPr>
          <p:cNvSpPr txBox="1"/>
          <p:nvPr/>
        </p:nvSpPr>
        <p:spPr>
          <a:xfrm>
            <a:off x="1172150" y="1338961"/>
            <a:ext cx="2700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这部分与第一篇论文一致，输出态为</a:t>
            </a:r>
            <a:r>
              <a:rPr lang="zh-CN" altLang="en-US" b="1" dirty="0"/>
              <a:t>相反手性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5B8B3F-82DE-5193-CB7A-9DE5BECB4F63}"/>
              </a:ext>
            </a:extLst>
          </p:cNvPr>
          <p:cNvSpPr txBox="1"/>
          <p:nvPr/>
        </p:nvSpPr>
        <p:spPr>
          <a:xfrm>
            <a:off x="1381706" y="2892835"/>
            <a:ext cx="204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将相位用强度的函数描述出来</a:t>
            </a:r>
          </a:p>
        </p:txBody>
      </p:sp>
    </p:spTree>
    <p:extLst>
      <p:ext uri="{BB962C8B-B14F-4D97-AF65-F5344CB8AC3E}">
        <p14:creationId xmlns:p14="http://schemas.microsoft.com/office/powerpoint/2010/main" val="214743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C552D0-4C58-F8EB-B2D5-5D0C20D4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743" y="2447699"/>
            <a:ext cx="3615530" cy="15292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74F4B-580E-C734-8BCA-FD39952D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58" y="1052935"/>
            <a:ext cx="2876698" cy="889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4BAE02-E8B7-F653-29F6-D425DE17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933" y="2128879"/>
            <a:ext cx="4775445" cy="673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5F4F5E-3F70-FB61-490B-5D5F00A1D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53" y="3060681"/>
            <a:ext cx="6959958" cy="7366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985B9B-E2BC-DD3F-5FA2-7F92EA607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489" y="4055986"/>
            <a:ext cx="5806535" cy="14158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F416947-307F-DF6D-E206-168FE580668D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E9E395-7EBE-F493-1EAA-CA5A53A10C0D}"/>
              </a:ext>
            </a:extLst>
          </p:cNvPr>
          <p:cNvSpPr/>
          <p:nvPr/>
        </p:nvSpPr>
        <p:spPr>
          <a:xfrm>
            <a:off x="3639787" y="4114799"/>
            <a:ext cx="1264722" cy="28500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AA438B-4073-EE33-E92C-519A310BD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261" y="5951182"/>
            <a:ext cx="5350763" cy="2754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F0C19C-BB2F-A8D3-9832-88E50F45FE4C}"/>
              </a:ext>
            </a:extLst>
          </p:cNvPr>
          <p:cNvSpPr/>
          <p:nvPr/>
        </p:nvSpPr>
        <p:spPr>
          <a:xfrm>
            <a:off x="2375065" y="4815107"/>
            <a:ext cx="930393" cy="28500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755D50-409A-B584-E2A3-7AE46FDE09B6}"/>
              </a:ext>
            </a:extLst>
          </p:cNvPr>
          <p:cNvSpPr/>
          <p:nvPr/>
        </p:nvSpPr>
        <p:spPr>
          <a:xfrm>
            <a:off x="3519054" y="5044697"/>
            <a:ext cx="1005445" cy="28500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867E190-1A64-EB83-B0D4-2500593CA1C9}"/>
                  </a:ext>
                </a:extLst>
              </p14:cNvPr>
              <p14:cNvContentPartPr/>
              <p14:nvPr/>
            </p14:nvContentPartPr>
            <p14:xfrm>
              <a:off x="4981549" y="3567497"/>
              <a:ext cx="3272040" cy="5536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867E190-1A64-EB83-B0D4-2500593CA1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2549" y="3558497"/>
                <a:ext cx="32896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1816ED06-4259-C374-44A7-643ABD0533C0}"/>
                  </a:ext>
                </a:extLst>
              </p14:cNvPr>
              <p14:cNvContentPartPr/>
              <p14:nvPr/>
            </p14:nvContentPartPr>
            <p14:xfrm>
              <a:off x="4912429" y="3995897"/>
              <a:ext cx="198360" cy="1440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1816ED06-4259-C374-44A7-643ABD0533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3789" y="3986897"/>
                <a:ext cx="216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57BE671-F830-7948-A9AC-A4FD1EDAA18D}"/>
                  </a:ext>
                </a:extLst>
              </p14:cNvPr>
              <p14:cNvContentPartPr/>
              <p14:nvPr/>
            </p14:nvContentPartPr>
            <p14:xfrm>
              <a:off x="3010189" y="2718977"/>
              <a:ext cx="5277960" cy="2013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57BE671-F830-7948-A9AC-A4FD1EDAA1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1189" y="2709977"/>
                <a:ext cx="5295600" cy="20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1A25E3C-13F6-07C8-600A-FFD9C0E273EE}"/>
                  </a:ext>
                </a:extLst>
              </p14:cNvPr>
              <p14:cNvContentPartPr/>
              <p14:nvPr/>
            </p14:nvContentPartPr>
            <p14:xfrm>
              <a:off x="2981389" y="4560017"/>
              <a:ext cx="259560" cy="1908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1A25E3C-13F6-07C8-600A-FFD9C0E273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2749" y="4551017"/>
                <a:ext cx="277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4799D7B-C7D8-CB03-4C5D-C0EE16246EF9}"/>
                  </a:ext>
                </a:extLst>
              </p14:cNvPr>
              <p14:cNvContentPartPr/>
              <p14:nvPr/>
            </p14:nvContentPartPr>
            <p14:xfrm>
              <a:off x="4595629" y="3360497"/>
              <a:ext cx="3561480" cy="18172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4799D7B-C7D8-CB03-4C5D-C0EE16246E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6989" y="3351497"/>
                <a:ext cx="357912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49017CA-9039-50E2-E410-1F599D2D435F}"/>
                  </a:ext>
                </a:extLst>
              </p14:cNvPr>
              <p14:cNvContentPartPr/>
              <p14:nvPr/>
            </p14:nvContentPartPr>
            <p14:xfrm>
              <a:off x="4547389" y="4969697"/>
              <a:ext cx="303840" cy="1922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49017CA-9039-50E2-E410-1F599D2D4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38389" y="4960697"/>
                <a:ext cx="321480" cy="2098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765543F1-2F7E-B203-6493-8CE2EBD0E114}"/>
              </a:ext>
            </a:extLst>
          </p:cNvPr>
          <p:cNvSpPr txBox="1"/>
          <p:nvPr/>
        </p:nvSpPr>
        <p:spPr>
          <a:xfrm>
            <a:off x="953882" y="1420898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假设入射的是左右旋圆偏振光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6CFCD72-D5C1-9772-39B8-D0182EFF17FB}"/>
                  </a:ext>
                </a:extLst>
              </p:cNvPr>
              <p:cNvSpPr txBox="1"/>
              <p:nvPr/>
            </p:nvSpPr>
            <p:spPr>
              <a:xfrm>
                <a:off x="8917747" y="4241942"/>
                <a:ext cx="2625069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对应</a:t>
                </a:r>
                <a:r>
                  <a:rPr lang="zh-CN" altLang="en-US" b="1" dirty="0"/>
                  <a:t>传输相位</a:t>
                </a:r>
                <a:endParaRPr lang="en-US" altLang="zh-CN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对应</a:t>
                </a:r>
                <a:r>
                  <a:rPr lang="zh-CN" altLang="en-US" b="1" dirty="0"/>
                  <a:t>几何相位的旋转角</a:t>
                </a: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6CFCD72-D5C1-9772-39B8-D0182EFF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747" y="4241942"/>
                <a:ext cx="2625069" cy="668260"/>
              </a:xfrm>
              <a:prstGeom prst="rect">
                <a:avLst/>
              </a:prstGeom>
              <a:blipFill>
                <a:blip r:embed="rId20"/>
                <a:stretch>
                  <a:fillRect t="-4587" r="-1624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57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4B3DEB-2080-86BC-C5EF-5C12E192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28" y="1543789"/>
            <a:ext cx="6182319" cy="40198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07CD8B-E019-1292-348F-B948505C29ED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91223-A1EF-E8D8-5DCE-D2F758E1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128" y="2525198"/>
            <a:ext cx="4707716" cy="18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55F47-B982-7DD1-AC51-174E6312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4"/>
          <a:stretch/>
        </p:blipFill>
        <p:spPr>
          <a:xfrm>
            <a:off x="1287424" y="2318006"/>
            <a:ext cx="4400776" cy="27528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B33BF2-CEB1-53EA-6744-8A681B644E04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2</a:t>
            </a:r>
            <a:r>
              <a:rPr lang="zh-CN" altLang="en-US" sz="1800" b="1" dirty="0"/>
              <a:t>，任意入射正交偏振态振幅独立调控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EA4826-8469-40B0-2376-B791C560B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08"/>
          <a:stretch/>
        </p:blipFill>
        <p:spPr>
          <a:xfrm>
            <a:off x="6723705" y="2175460"/>
            <a:ext cx="4400776" cy="2895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38C2A2-90A5-FEC1-9F40-56BCA0AB7C73}"/>
              </a:ext>
            </a:extLst>
          </p:cNvPr>
          <p:cNvSpPr txBox="1"/>
          <p:nvPr/>
        </p:nvSpPr>
        <p:spPr>
          <a:xfrm>
            <a:off x="4866572" y="1374668"/>
            <a:ext cx="235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实验光路及现象</a:t>
            </a:r>
          </a:p>
        </p:txBody>
      </p:sp>
    </p:spTree>
    <p:extLst>
      <p:ext uri="{BB962C8B-B14F-4D97-AF65-F5344CB8AC3E}">
        <p14:creationId xmlns:p14="http://schemas.microsoft.com/office/powerpoint/2010/main" val="242747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08502B-2296-1D24-1093-74DEFBDB930F}"/>
              </a:ext>
            </a:extLst>
          </p:cNvPr>
          <p:cNvSpPr txBox="1"/>
          <p:nvPr/>
        </p:nvSpPr>
        <p:spPr>
          <a:xfrm>
            <a:off x="1781218" y="1114408"/>
            <a:ext cx="839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将传统方法与非厄米超表面解耦比较，后者似乎在偏振转化效率与衍射效率方面还没有做到很高的水平（也可能是由于该篇</a:t>
            </a:r>
            <a:r>
              <a:rPr lang="en-US" altLang="zh-CN" dirty="0" err="1"/>
              <a:t>sicence</a:t>
            </a:r>
            <a:r>
              <a:rPr lang="zh-CN" altLang="en-US" dirty="0"/>
              <a:t>仅作为</a:t>
            </a:r>
            <a:r>
              <a:rPr lang="en-US" altLang="zh-CN" dirty="0"/>
              <a:t>proof of concept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A62714-D112-9D2A-7D8C-32CD3E92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82" y="2354212"/>
            <a:ext cx="4659359" cy="17322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35128-70B1-97EF-0A2B-093299D1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30" y="4236887"/>
            <a:ext cx="4419706" cy="18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1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43B567-4587-2BD1-5CBD-DD0CB01D45B0}"/>
              </a:ext>
            </a:extLst>
          </p:cNvPr>
          <p:cNvSpPr txBox="1"/>
          <p:nvPr/>
        </p:nvSpPr>
        <p:spPr>
          <a:xfrm>
            <a:off x="2987653" y="2362711"/>
            <a:ext cx="6216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THANK YOU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71027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C133AE-7C88-4852-3A39-127265704E77}"/>
              </a:ext>
            </a:extLst>
          </p:cNvPr>
          <p:cNvSpPr txBox="1"/>
          <p:nvPr/>
        </p:nvSpPr>
        <p:spPr>
          <a:xfrm>
            <a:off x="521494" y="700088"/>
            <a:ext cx="10211966" cy="278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目录</a:t>
            </a:r>
            <a:endParaRPr lang="en-US" altLang="zh-CN" sz="2800" b="1" dirty="0"/>
          </a:p>
          <a:p>
            <a:endParaRPr lang="en-US" altLang="zh-CN" dirty="0"/>
          </a:p>
          <a:p>
            <a:pPr>
              <a:lnSpc>
                <a:spcPct val="250000"/>
              </a:lnSpc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，</a:t>
            </a:r>
            <a:r>
              <a:rPr lang="en-US" altLang="zh-CN" sz="2800" b="1" dirty="0" err="1"/>
              <a:t>Capasso</a:t>
            </a:r>
            <a:r>
              <a:rPr lang="zh-CN" altLang="en-US" sz="2800" b="1" dirty="0"/>
              <a:t>：任意入射正交偏振态相位独立调控</a:t>
            </a:r>
            <a:endParaRPr lang="en-US" altLang="zh-CN" sz="2800" b="1" dirty="0"/>
          </a:p>
          <a:p>
            <a:pPr>
              <a:lnSpc>
                <a:spcPct val="250000"/>
              </a:lnSpc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，任意入射正交偏振态振幅独立调控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30722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A6587B-7071-E6F8-C247-9F6A95E3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8" y="1410092"/>
            <a:ext cx="9572964" cy="42240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270EBF-7791-D8B2-2708-6D78A710A09F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133857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8AAF8E-DBC6-DB69-1C5C-EA65A1A5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15" y="865820"/>
            <a:ext cx="4734865" cy="48789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921BED-E565-25A6-6578-A1E611B28B90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78B909-5863-EBBF-943A-4DDAEFAB20EC}"/>
              </a:ext>
            </a:extLst>
          </p:cNvPr>
          <p:cNvSpPr txBox="1"/>
          <p:nvPr/>
        </p:nvSpPr>
        <p:spPr>
          <a:xfrm>
            <a:off x="1888149" y="1460558"/>
            <a:ext cx="189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正交偏振态相位独立调控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FFF4CB-3E78-0A2C-1DE0-E50DAFCC3A6A}"/>
              </a:ext>
            </a:extLst>
          </p:cNvPr>
          <p:cNvSpPr txBox="1"/>
          <p:nvPr/>
        </p:nvSpPr>
        <p:spPr>
          <a:xfrm>
            <a:off x="830487" y="2755475"/>
            <a:ext cx="14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传输相位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291EFA-5A4D-9940-0A9B-EBC520BF818F}"/>
              </a:ext>
            </a:extLst>
          </p:cNvPr>
          <p:cNvSpPr txBox="1"/>
          <p:nvPr/>
        </p:nvSpPr>
        <p:spPr>
          <a:xfrm>
            <a:off x="3620778" y="2755475"/>
            <a:ext cx="14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29A2AC1C-7D99-DB6D-CBAB-8EEE721DD5D3}"/>
              </a:ext>
            </a:extLst>
          </p:cNvPr>
          <p:cNvSpPr/>
          <p:nvPr/>
        </p:nvSpPr>
        <p:spPr>
          <a:xfrm rot="5400000">
            <a:off x="2631174" y="1234469"/>
            <a:ext cx="312982" cy="2592900"/>
          </a:xfrm>
          <a:prstGeom prst="leftBrace">
            <a:avLst>
              <a:gd name="adj1" fmla="val 8333"/>
              <a:gd name="adj2" fmla="val 482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419BB14-5398-4B9A-C39B-A049472D8FB9}"/>
              </a:ext>
            </a:extLst>
          </p:cNvPr>
          <p:cNvSpPr/>
          <p:nvPr/>
        </p:nvSpPr>
        <p:spPr>
          <a:xfrm>
            <a:off x="381688" y="3234153"/>
            <a:ext cx="2079214" cy="22276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场局域在纳米柱内部，基本无相邻微元耦合；</a:t>
            </a:r>
            <a:r>
              <a:rPr lang="zh-CN" altLang="en-US" b="1" dirty="0">
                <a:solidFill>
                  <a:srgbClr val="FF0000"/>
                </a:solidFill>
              </a:rPr>
              <a:t>二重对称性</a:t>
            </a:r>
            <a:r>
              <a:rPr lang="zh-CN" altLang="en-US" dirty="0"/>
              <a:t>使得两垂直方向有效折射率有差异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8AD2317-3FA5-C007-93EE-4216195D3C72}"/>
              </a:ext>
            </a:extLst>
          </p:cNvPr>
          <p:cNvSpPr/>
          <p:nvPr/>
        </p:nvSpPr>
        <p:spPr>
          <a:xfrm>
            <a:off x="3165381" y="3234152"/>
            <a:ext cx="2079214" cy="22276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旋转微元结构导致快轴（进动轴）旋转，庞加莱球上偏振转换对应</a:t>
            </a:r>
            <a:r>
              <a:rPr lang="zh-CN" altLang="en-US" b="1" dirty="0">
                <a:solidFill>
                  <a:srgbClr val="FF0000"/>
                </a:solidFill>
              </a:rPr>
              <a:t>不同的轨迹</a:t>
            </a:r>
          </a:p>
        </p:txBody>
      </p:sp>
    </p:spTree>
    <p:extLst>
      <p:ext uri="{BB962C8B-B14F-4D97-AF65-F5344CB8AC3E}">
        <p14:creationId xmlns:p14="http://schemas.microsoft.com/office/powerpoint/2010/main" val="163034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23F2D4-45FB-EE42-8C0B-BBA05D4C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32" y="514496"/>
            <a:ext cx="5081822" cy="5607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AB9D72-3408-31FC-C131-0B053E670D31}"/>
              </a:ext>
            </a:extLst>
          </p:cNvPr>
          <p:cNvSpPr txBox="1"/>
          <p:nvPr/>
        </p:nvSpPr>
        <p:spPr>
          <a:xfrm>
            <a:off x="1122057" y="4899348"/>
            <a:ext cx="3935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N. Damask, Polarization Optics in Telecommunications (Springer, 2005).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9211A-7637-D6AE-94FF-CD6D8F87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60" y="2184027"/>
            <a:ext cx="2774251" cy="9826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FC526D-0293-C0E4-DF02-92F2F6E289CF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7904B4-3D1E-02F8-DE27-151E821DC906}"/>
                  </a:ext>
                </a:extLst>
              </p:cNvPr>
              <p:cNvSpPr txBox="1"/>
              <p:nvPr/>
            </p:nvSpPr>
            <p:spPr>
              <a:xfrm>
                <a:off x="637241" y="3166646"/>
                <a:ext cx="47877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光入射到双折射晶体的过程在庞加莱球上体现为以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dirty="0"/>
                  <a:t>为旋转轴的斯托克斯矢量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进动</a:t>
                </a:r>
                <a:r>
                  <a:rPr lang="zh-CN" altLang="en-US" dirty="0"/>
                  <a:t>，其中旋转轴方向由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快轴角度</a:t>
                </a:r>
                <a:r>
                  <a:rPr lang="zh-CN" altLang="en-US" dirty="0"/>
                  <a:t>有关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7904B4-3D1E-02F8-DE27-151E821DC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1" y="3166646"/>
                <a:ext cx="4787790" cy="923330"/>
              </a:xfrm>
              <a:prstGeom prst="rect">
                <a:avLst/>
              </a:prstGeom>
              <a:blipFill>
                <a:blip r:embed="rId4"/>
                <a:stretch>
                  <a:fillRect l="-1146" t="-3289" r="-76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0E5E826-673B-8186-9E06-92A7BB0A0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650" y="1117234"/>
            <a:ext cx="3482462" cy="9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DE39CD-F997-01C8-55F4-158A482B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18" y="780029"/>
            <a:ext cx="5035809" cy="3276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59E821-0E13-18A6-1C32-BC053CA3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01" y="4183669"/>
            <a:ext cx="10008114" cy="24004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0004A8-B6A9-F632-AC5C-6330CC7D6E04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581533-38AB-1DD9-85A9-E357F4FC062B}"/>
                  </a:ext>
                </a:extLst>
              </p:cNvPr>
              <p:cNvSpPr txBox="1"/>
              <p:nvPr/>
            </p:nvSpPr>
            <p:spPr>
              <a:xfrm>
                <a:off x="1134901" y="1453418"/>
                <a:ext cx="2657283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波片相对于</a:t>
                </a:r>
                <a:r>
                  <a:rPr lang="en-US" altLang="zh-CN" b="1" dirty="0"/>
                  <a:t>x</a:t>
                </a:r>
                <a:r>
                  <a:rPr lang="zh-CN" altLang="en-US" b="1" dirty="0"/>
                  <a:t>轴</a:t>
                </a:r>
                <a:r>
                  <a:rPr lang="zh-CN" altLang="en-US" dirty="0"/>
                  <a:t>夹角为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581533-38AB-1DD9-85A9-E357F4FC0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01" y="1453418"/>
                <a:ext cx="2657283" cy="496996"/>
              </a:xfrm>
              <a:prstGeom prst="rect">
                <a:avLst/>
              </a:prstGeom>
              <a:blipFill>
                <a:blip r:embed="rId4"/>
                <a:stretch>
                  <a:fillRect l="-1835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D8A7E35-FB1F-53E2-BCAC-A231228F0B57}"/>
              </a:ext>
            </a:extLst>
          </p:cNvPr>
          <p:cNvSpPr/>
          <p:nvPr/>
        </p:nvSpPr>
        <p:spPr>
          <a:xfrm>
            <a:off x="1066051" y="941592"/>
            <a:ext cx="6003672" cy="146407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3D6A27-07D2-A39A-16B8-A1D53B9A51BE}"/>
              </a:ext>
            </a:extLst>
          </p:cNvPr>
          <p:cNvSpPr txBox="1"/>
          <p:nvPr/>
        </p:nvSpPr>
        <p:spPr>
          <a:xfrm>
            <a:off x="8158348" y="1211283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SupplementaryMaterial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0C89B6-D334-1E2D-7C94-D5CFF111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02" y="618466"/>
            <a:ext cx="5035809" cy="3276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10BD31-94A7-0B09-C975-9E321CCD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54" y="3984397"/>
            <a:ext cx="10300229" cy="21908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E34DC5-1C99-C0CA-4552-96C28FD32CDB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BFFF0-DD94-66E5-FAD2-2EE94C5F5365}"/>
              </a:ext>
            </a:extLst>
          </p:cNvPr>
          <p:cNvSpPr txBox="1"/>
          <p:nvPr/>
        </p:nvSpPr>
        <p:spPr>
          <a:xfrm>
            <a:off x="1153740" y="2982540"/>
            <a:ext cx="23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与快轴只有</a:t>
            </a:r>
            <a:r>
              <a:rPr lang="zh-CN" altLang="en-US" b="1" dirty="0">
                <a:solidFill>
                  <a:srgbClr val="FF0000"/>
                </a:solidFill>
              </a:rPr>
              <a:t>两个</a:t>
            </a:r>
            <a:r>
              <a:rPr lang="zh-CN" altLang="en-US" dirty="0"/>
              <a:t>交点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3A29FE-10EC-7787-B51B-301E7A022883}"/>
              </a:ext>
            </a:extLst>
          </p:cNvPr>
          <p:cNvSpPr/>
          <p:nvPr/>
        </p:nvSpPr>
        <p:spPr>
          <a:xfrm>
            <a:off x="826434" y="2245902"/>
            <a:ext cx="5330934" cy="184260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7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4D7E14-8B3C-A3B9-B27B-A1CEC3AF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02" y="618466"/>
            <a:ext cx="5035809" cy="3276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ED3476-12B3-E6C6-87C7-232BA078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44" y="4340870"/>
            <a:ext cx="10185923" cy="14288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0E13F1-7179-648F-491D-4DAC645E346C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35F9CE-CFBA-DDB0-E1A7-E0A67EBED761}"/>
              </a:ext>
            </a:extLst>
          </p:cNvPr>
          <p:cNvSpPr txBox="1"/>
          <p:nvPr/>
        </p:nvSpPr>
        <p:spPr>
          <a:xfrm>
            <a:off x="9593366" y="293844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相反手性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11C465-7F8C-537E-5791-CB107B38906B}"/>
                  </a:ext>
                </a:extLst>
              </p:cNvPr>
              <p:cNvSpPr txBox="1"/>
              <p:nvPr/>
            </p:nvSpPr>
            <p:spPr>
              <a:xfrm>
                <a:off x="8838522" y="3345932"/>
                <a:ext cx="25345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/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/>
                  <a:t>平面对称的两个斯托克斯矢量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11C465-7F8C-537E-5791-CB107B389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22" y="3345932"/>
                <a:ext cx="2534545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8657B28-446C-4016-7D43-7B8F795621F4}"/>
              </a:ext>
            </a:extLst>
          </p:cNvPr>
          <p:cNvSpPr/>
          <p:nvPr/>
        </p:nvSpPr>
        <p:spPr>
          <a:xfrm>
            <a:off x="6280105" y="2256850"/>
            <a:ext cx="5330934" cy="184260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2537E6-020C-460F-1632-E2F42404C144}"/>
              </a:ext>
            </a:extLst>
          </p:cNvPr>
          <p:cNvSpPr/>
          <p:nvPr/>
        </p:nvSpPr>
        <p:spPr>
          <a:xfrm>
            <a:off x="2535565" y="4610895"/>
            <a:ext cx="8469291" cy="3566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847B95-9FE1-3BD2-B768-B6398C41F9B4}"/>
              </a:ext>
            </a:extLst>
          </p:cNvPr>
          <p:cNvSpPr txBox="1"/>
          <p:nvPr/>
        </p:nvSpPr>
        <p:spPr>
          <a:xfrm>
            <a:off x="287412" y="3694539"/>
            <a:ext cx="154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这个地方还没有很理解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26694B-DE5A-F5C9-9082-885E8D9181CD}"/>
              </a:ext>
            </a:extLst>
          </p:cNvPr>
          <p:cNvSpPr txBox="1"/>
          <p:nvPr/>
        </p:nvSpPr>
        <p:spPr>
          <a:xfrm>
            <a:off x="580961" y="5940532"/>
            <a:ext cx="250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这里的几何相位如何作用于非圆偏振正交态？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B88A1154-482E-AEBA-6687-CE3EF5562C5C}"/>
                  </a:ext>
                </a:extLst>
              </p:cNvPr>
              <p:cNvSpPr/>
              <p:nvPr/>
            </p:nvSpPr>
            <p:spPr>
              <a:xfrm>
                <a:off x="7214260" y="1101983"/>
                <a:ext cx="3693226" cy="9500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对称的两个斯托克斯矢量其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分量相反，意味着两个态的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°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°</m:t>
                        </m:r>
                      </m:sub>
                    </m:sSub>
                  </m:oMath>
                </a14:m>
                <a:r>
                  <a:rPr lang="zh-CN" altLang="en-US" dirty="0"/>
                  <a:t>相反</a:t>
                </a: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B88A1154-482E-AEBA-6687-CE3EF5562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60" y="1101983"/>
                <a:ext cx="3693226" cy="950026"/>
              </a:xfrm>
              <a:prstGeom prst="roundRect">
                <a:avLst/>
              </a:prstGeom>
              <a:blipFill>
                <a:blip r:embed="rId5"/>
                <a:stretch>
                  <a:fillRect t="-1266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6491AA0-CC90-D5E7-BA5B-F3BE006D21F9}"/>
              </a:ext>
            </a:extLst>
          </p:cNvPr>
          <p:cNvSpPr txBox="1"/>
          <p:nvPr/>
        </p:nvSpPr>
        <p:spPr>
          <a:xfrm>
            <a:off x="8900514" y="2378321"/>
            <a:ext cx="247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快轴可以在</a:t>
            </a:r>
            <a:r>
              <a:rPr lang="zh-CN" altLang="en-US" sz="1400" b="1" dirty="0"/>
              <a:t>任意位置</a:t>
            </a:r>
            <a:r>
              <a:rPr lang="zh-CN" altLang="en-US" sz="1400" dirty="0"/>
              <a:t>，进而可以对任意偏振态调控</a:t>
            </a:r>
          </a:p>
        </p:txBody>
      </p:sp>
    </p:spTree>
    <p:extLst>
      <p:ext uri="{BB962C8B-B14F-4D97-AF65-F5344CB8AC3E}">
        <p14:creationId xmlns:p14="http://schemas.microsoft.com/office/powerpoint/2010/main" val="325947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B9718E4-FC4A-CA32-E106-26140064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31" y="3105363"/>
            <a:ext cx="2698889" cy="584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9DA9A6-4CCE-E9A6-2615-940BB288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63" y="3741921"/>
            <a:ext cx="2381372" cy="5016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FC7CFD-BAC7-BE6B-9E78-2D8CF23E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39" y="4641880"/>
            <a:ext cx="5238166" cy="10219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921BED-E565-25A6-6578-A1E611B28B90}"/>
              </a:ext>
            </a:extLst>
          </p:cNvPr>
          <p:cNvSpPr txBox="1"/>
          <p:nvPr/>
        </p:nvSpPr>
        <p:spPr>
          <a:xfrm>
            <a:off x="381688" y="268203"/>
            <a:ext cx="6097022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b="1" dirty="0"/>
              <a:t>1</a:t>
            </a:r>
            <a:r>
              <a:rPr lang="zh-CN" altLang="en-US" sz="1800" b="1" dirty="0"/>
              <a:t>，</a:t>
            </a:r>
            <a:r>
              <a:rPr lang="en-US" altLang="zh-CN" sz="1800" b="1" dirty="0" err="1"/>
              <a:t>Capasso</a:t>
            </a:r>
            <a:r>
              <a:rPr lang="zh-CN" altLang="en-US" sz="1800" b="1" dirty="0"/>
              <a:t>：任意入射正交偏振态相位独立调控</a:t>
            </a:r>
            <a:endParaRPr lang="en-US" altLang="zh-CN" sz="1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A208A4-6281-EC69-0682-7A56C96C7392}"/>
              </a:ext>
            </a:extLst>
          </p:cNvPr>
          <p:cNvSpPr txBox="1"/>
          <p:nvPr/>
        </p:nvSpPr>
        <p:spPr>
          <a:xfrm>
            <a:off x="2055865" y="1654145"/>
            <a:ext cx="141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入射偏振态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9E8971-BBEB-255B-93AC-06F6D6685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487" y="2307664"/>
            <a:ext cx="1012369" cy="3603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58F8DB-68CD-4AF6-AAD7-E395E0C842D1}"/>
              </a:ext>
            </a:extLst>
          </p:cNvPr>
          <p:cNvSpPr txBox="1"/>
          <p:nvPr/>
        </p:nvSpPr>
        <p:spPr>
          <a:xfrm>
            <a:off x="2055866" y="2348740"/>
            <a:ext cx="141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出射偏振态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91515E-D68F-D847-6F73-29E302CCC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778" y="1554382"/>
            <a:ext cx="962078" cy="419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17B81B-71F6-BF77-DE71-D46DFEB855CC}"/>
                  </a:ext>
                </a:extLst>
              </p:cNvPr>
              <p:cNvSpPr txBox="1"/>
              <p:nvPr/>
            </p:nvSpPr>
            <p:spPr>
              <a:xfrm>
                <a:off x="6965396" y="2261472"/>
                <a:ext cx="1368532" cy="45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17B81B-71F6-BF77-DE71-D46DFEB85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96" y="2261472"/>
                <a:ext cx="1368532" cy="456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B32A1C3-89F6-72D8-0E34-39E2F6DC9627}"/>
              </a:ext>
            </a:extLst>
          </p:cNvPr>
          <p:cNvSpPr txBox="1"/>
          <p:nvPr/>
        </p:nvSpPr>
        <p:spPr>
          <a:xfrm>
            <a:off x="8413707" y="2261472"/>
            <a:ext cx="18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输出偏振态为</a:t>
            </a:r>
            <a:r>
              <a:rPr lang="zh-CN" altLang="en-US" b="1" dirty="0"/>
              <a:t>反转手性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2134FC-E98A-3914-2645-0C99D97FD2E3}"/>
              </a:ext>
            </a:extLst>
          </p:cNvPr>
          <p:cNvSpPr txBox="1"/>
          <p:nvPr/>
        </p:nvSpPr>
        <p:spPr>
          <a:xfrm>
            <a:off x="2123037" y="4968180"/>
            <a:ext cx="13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琼斯矩阵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348975-DC9D-053C-3AA2-90E698CC9DD9}"/>
              </a:ext>
            </a:extLst>
          </p:cNvPr>
          <p:cNvSpPr/>
          <p:nvPr/>
        </p:nvSpPr>
        <p:spPr>
          <a:xfrm>
            <a:off x="1743085" y="1378956"/>
            <a:ext cx="8591475" cy="438974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13F522-47B5-8329-25DE-773FE54F0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1569" y="5889353"/>
            <a:ext cx="2886873" cy="7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698</Words>
  <Application>Microsoft Office PowerPoint</Application>
  <PresentationFormat>宽屏</PresentationFormat>
  <Paragraphs>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润泽 刘</dc:creator>
  <cp:lastModifiedBy>润泽 刘</cp:lastModifiedBy>
  <cp:revision>90</cp:revision>
  <dcterms:created xsi:type="dcterms:W3CDTF">2023-11-08T09:16:27Z</dcterms:created>
  <dcterms:modified xsi:type="dcterms:W3CDTF">2023-11-21T12:14:11Z</dcterms:modified>
</cp:coreProperties>
</file>